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6" r:id="rId4"/>
    <p:sldId id="295" r:id="rId5"/>
    <p:sldId id="307" r:id="rId6"/>
    <p:sldId id="303" r:id="rId7"/>
    <p:sldId id="297" r:id="rId8"/>
    <p:sldId id="306" r:id="rId9"/>
    <p:sldId id="298" r:id="rId10"/>
    <p:sldId id="299" r:id="rId11"/>
    <p:sldId id="300" r:id="rId12"/>
    <p:sldId id="301" r:id="rId13"/>
    <p:sldId id="302" r:id="rId14"/>
    <p:sldId id="29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0099"/>
    <a:srgbClr val="0033CC"/>
    <a:srgbClr val="6600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6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1714488"/>
            <a:ext cx="7886728" cy="364333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                     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8.2 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用正整数</a:t>
            </a:r>
            <a:r>
              <a:rPr lang="en-US" altLang="zh-CN" sz="3600" i="1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D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的抽取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         ——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降低抽样率</a:t>
            </a: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08038" y="2508250"/>
            <a:ext cx="8981946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两相邻样本的频率差为 </a:t>
            </a:r>
            <a:r>
              <a:rPr lang="el-GR" altLang="zh-CN" sz="2400" b="1" i="1" dirty="0" smtClean="0"/>
              <a:t>ω</a:t>
            </a:r>
            <a:r>
              <a:rPr lang="en-US" altLang="zh-CN" sz="2400" b="1" dirty="0" smtClean="0"/>
              <a:t>=2</a:t>
            </a:r>
            <a:r>
              <a:rPr lang="el-GR" altLang="zh-CN" sz="2400" b="1" dirty="0" smtClean="0"/>
              <a:t>π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</a:t>
            </a:r>
            <a:r>
              <a:rPr lang="zh-CN" altLang="en-US" sz="2400" b="1" dirty="0" smtClean="0"/>
              <a:t> ，</a:t>
            </a:r>
            <a:r>
              <a:rPr lang="zh-CN" altLang="en-US" sz="2400" b="1" dirty="0"/>
              <a:t>因而必须</a:t>
            </a:r>
            <a:r>
              <a:rPr lang="zh-CN" altLang="en-US" sz="2400" b="1" dirty="0" smtClean="0"/>
              <a:t>满足只</a:t>
            </a:r>
            <a:r>
              <a:rPr lang="zh-CN" altLang="en-US" sz="2400" b="1" dirty="0"/>
              <a:t>在 </a:t>
            </a:r>
            <a:r>
              <a:rPr lang="el-GR" altLang="zh-CN" sz="2400" b="1" i="1" dirty="0" smtClean="0"/>
              <a:t>ω≤</a:t>
            </a:r>
            <a:r>
              <a:rPr lang="en-US" altLang="zh-CN" sz="2400" b="1" i="1" dirty="0" smtClean="0"/>
              <a:t>|</a:t>
            </a:r>
            <a:r>
              <a:rPr lang="el-GR" altLang="zh-CN" sz="2400" b="1" dirty="0"/>
              <a:t> π</a:t>
            </a:r>
            <a:r>
              <a:rPr lang="en-US" altLang="zh-CN" sz="2400" b="1" dirty="0"/>
              <a:t>/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 </a:t>
            </a:r>
            <a:r>
              <a:rPr lang="en-US" altLang="zh-CN" sz="2400" b="1" i="1" dirty="0" smtClean="0"/>
              <a:t>|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/>
              <a:t>范围</a:t>
            </a:r>
            <a:r>
              <a:rPr lang="zh-CN" altLang="en-US" sz="2400" b="1" dirty="0"/>
              <a:t>内才存在频谱分量时，</a:t>
            </a:r>
            <a:r>
              <a:rPr lang="zh-CN" altLang="en-US" sz="2400" b="1" dirty="0" smtClean="0"/>
              <a:t>即信号</a:t>
            </a:r>
            <a:r>
              <a:rPr lang="zh-CN" altLang="en-US" sz="2400" b="1" dirty="0"/>
              <a:t>最高</a:t>
            </a:r>
            <a:r>
              <a:rPr lang="zh-CN" altLang="en-US" sz="2400" b="1" dirty="0" smtClean="0"/>
              <a:t>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h</a:t>
            </a:r>
            <a:r>
              <a:rPr lang="zh-CN" altLang="en-US" sz="2400" b="1" i="1" dirty="0" smtClean="0"/>
              <a:t> </a:t>
            </a:r>
            <a:r>
              <a:rPr lang="zh-CN" altLang="en-US" sz="2400" b="1" dirty="0" smtClean="0"/>
              <a:t>满足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h</a:t>
            </a:r>
            <a:r>
              <a:rPr lang="zh-CN" altLang="en-US" sz="2400" b="1" dirty="0" smtClean="0"/>
              <a:t> </a:t>
            </a:r>
            <a:r>
              <a:rPr lang="el-GR" altLang="zh-CN" sz="2400" b="1" i="1" dirty="0" smtClean="0"/>
              <a:t>≤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/(2</a:t>
            </a:r>
            <a:r>
              <a:rPr lang="en-US" altLang="zh-CN" sz="2400" b="1" i="1" dirty="0" smtClean="0"/>
              <a:t>D)</a:t>
            </a:r>
            <a:r>
              <a:rPr lang="zh-CN" altLang="en-US" sz="2400" b="1" dirty="0" smtClean="0"/>
              <a:t>时，</a:t>
            </a:r>
            <a:endParaRPr lang="en-US" altLang="zh-CN" sz="2400" b="1" dirty="0" smtClean="0"/>
          </a:p>
          <a:p>
            <a:pPr>
              <a:lnSpc>
                <a:spcPct val="200000"/>
              </a:lnSpc>
            </a:pPr>
            <a:r>
              <a:rPr lang="zh-CN" altLang="en-US" sz="2400" b="1" dirty="0" smtClean="0"/>
              <a:t>才</a:t>
            </a:r>
            <a:r>
              <a:rPr lang="zh-CN" altLang="en-US" sz="2400" b="1" dirty="0"/>
              <a:t>不会产生混叠失真。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也就是说信号带宽必须</a:t>
            </a:r>
            <a:r>
              <a:rPr lang="zh-CN" altLang="en-US" sz="2400" b="1" dirty="0" smtClean="0"/>
              <a:t>满足</a:t>
            </a:r>
            <a:r>
              <a:rPr lang="el-GR" altLang="zh-CN" sz="2400" b="1" i="1" dirty="0"/>
              <a:t>ω≤</a:t>
            </a:r>
            <a:r>
              <a:rPr lang="en-US" altLang="zh-CN" sz="2400" b="1" i="1" dirty="0"/>
              <a:t>|</a:t>
            </a:r>
            <a:r>
              <a:rPr lang="el-GR" altLang="zh-CN" sz="2400" b="1" dirty="0"/>
              <a:t> π</a:t>
            </a:r>
            <a:r>
              <a:rPr lang="en-US" altLang="zh-CN" sz="2400" b="1" dirty="0"/>
              <a:t>/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 </a:t>
            </a:r>
            <a:r>
              <a:rPr lang="en-US" altLang="zh-CN" sz="2400" b="1" i="1" dirty="0" smtClean="0"/>
              <a:t>|</a:t>
            </a:r>
            <a:r>
              <a:rPr lang="zh-CN" altLang="en-US" sz="2400" b="1" i="1" dirty="0" smtClean="0"/>
              <a:t>。</a:t>
            </a:r>
            <a:endParaRPr lang="zh-CN" alt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379" y="428604"/>
            <a:ext cx="724419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54777" y="412756"/>
            <a:ext cx="203934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3. </a:t>
            </a:r>
            <a:r>
              <a:rPr lang="zh-CN" altLang="en-US" sz="2400" b="1"/>
              <a:t>通用抽取器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62752" y="1052519"/>
            <a:ext cx="760977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加防混叠滤波器后，通用抽取系统的时域、频域分析。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62752" y="1781182"/>
            <a:ext cx="737734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实际应用中，都是</a:t>
            </a:r>
            <a:r>
              <a:rPr lang="zh-CN" altLang="en-US" sz="2400" b="1" dirty="0">
                <a:solidFill>
                  <a:srgbClr val="000066"/>
                </a:solidFill>
              </a:rPr>
              <a:t>在抽取器之前加上防混叠</a:t>
            </a:r>
            <a:r>
              <a:rPr lang="zh-CN" altLang="en-US" sz="2400" b="1" dirty="0" smtClean="0">
                <a:solidFill>
                  <a:srgbClr val="000066"/>
                </a:solidFill>
              </a:rPr>
              <a:t>滤波器。 </a:t>
            </a:r>
            <a:endParaRPr lang="zh-CN" altLang="en-US" sz="2400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92138" y="1851025"/>
            <a:ext cx="2659702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对序列抽取前先作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防混叠低通滤波，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再进行抽取，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得到最一般的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抽取器系统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（抽取值</a:t>
            </a:r>
            <a:r>
              <a:rPr lang="en-US" altLang="zh-CN" sz="2400" b="1" i="1">
                <a:solidFill>
                  <a:srgbClr val="990033"/>
                </a:solidFill>
              </a:rPr>
              <a:t>D</a:t>
            </a:r>
            <a:r>
              <a:rPr lang="en-US" altLang="zh-CN" sz="2400" b="1">
                <a:solidFill>
                  <a:srgbClr val="990033"/>
                </a:solidFill>
              </a:rPr>
              <a:t>=3</a:t>
            </a:r>
            <a:r>
              <a:rPr lang="zh-CN" altLang="en-US" sz="2400" b="1">
                <a:solidFill>
                  <a:srgbClr val="990033"/>
                </a:solidFill>
              </a:rPr>
              <a:t>） </a:t>
            </a:r>
          </a:p>
        </p:txBody>
      </p:sp>
      <p:pic>
        <p:nvPicPr>
          <p:cNvPr id="20482" name="Picture 2" descr="E:\DSP程佩青课件\064937-01 数字信号处理教程（第四版）(经典版) 40571-9\CTP\TU\9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14289"/>
            <a:ext cx="4857784" cy="64444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277813"/>
            <a:ext cx="8190063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为了使抽取后（</a:t>
            </a:r>
            <a:r>
              <a:rPr lang="en-US" altLang="zh-CN" sz="2400" b="1" i="1" dirty="0"/>
              <a:t>D</a:t>
            </a:r>
            <a:r>
              <a:rPr lang="en-US" altLang="zh-CN" sz="2400" b="1" dirty="0"/>
              <a:t>=3</a:t>
            </a:r>
            <a:r>
              <a:rPr lang="zh-CN" altLang="en-US" sz="2400" b="1" dirty="0"/>
              <a:t>）信号不发生频率响应的混叠失真，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如图（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）所示，则必须有防混叠</a:t>
            </a:r>
            <a:r>
              <a:rPr lang="zh-CN" altLang="en-US" sz="2400" b="1" dirty="0" smtClean="0"/>
              <a:t>滤波器</a:t>
            </a:r>
            <a:r>
              <a:rPr lang="en-US" altLang="zh-CN" sz="2400" b="1" dirty="0" smtClean="0"/>
              <a:t>,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图 </a:t>
            </a:r>
            <a:r>
              <a:rPr lang="en-US" altLang="zh-CN" sz="2400" b="1" dirty="0"/>
              <a:t>(c)</a:t>
            </a:r>
            <a:r>
              <a:rPr lang="zh-CN" altLang="en-US" sz="2400" b="1" dirty="0"/>
              <a:t>是它的理想频率响应，这时就会损失掉原信号的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部分高频分量，得到如图 </a:t>
            </a:r>
            <a:r>
              <a:rPr lang="en-US" altLang="zh-CN" sz="2400" b="1" dirty="0"/>
              <a:t>(d)</a:t>
            </a:r>
            <a:r>
              <a:rPr lang="zh-CN" altLang="en-US" sz="2400" b="1" dirty="0"/>
              <a:t>所示的频谱。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 err="1" smtClean="0"/>
              <a:t>x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i="1" baseline="30000" dirty="0" smtClean="0"/>
              <a:t>’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的频谱</a:t>
            </a:r>
            <a:r>
              <a:rPr lang="en-US" altLang="zh-CN" sz="2400" b="1" i="1" dirty="0" err="1" smtClean="0"/>
              <a:t>X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i="1" baseline="30000" dirty="0" smtClean="0"/>
              <a:t>’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)(</a:t>
            </a:r>
            <a:r>
              <a:rPr lang="zh-CN" altLang="en-US" sz="2400" b="1" dirty="0" smtClean="0"/>
              <a:t>图</a:t>
            </a:r>
            <a:r>
              <a:rPr lang="en-US" altLang="zh-CN" sz="2400" b="1" dirty="0" smtClean="0"/>
              <a:t>(d))</a:t>
            </a:r>
            <a:r>
              <a:rPr lang="zh-CN" altLang="en-US" sz="2400" b="1" dirty="0" smtClean="0"/>
              <a:t>是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频谱</a:t>
            </a:r>
            <a:r>
              <a:rPr lang="zh-CN" altLang="en-US" sz="2400" b="1" dirty="0" smtClean="0"/>
              <a:t>的各</a:t>
            </a:r>
            <a:r>
              <a:rPr lang="zh-CN" altLang="en-US" sz="2400" b="1" dirty="0"/>
              <a:t>延拓分量</a:t>
            </a:r>
            <a:r>
              <a:rPr lang="zh-CN" altLang="en-US" sz="2400" b="1" dirty="0" smtClean="0"/>
              <a:t>分别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与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的频谱的各延拓分量相乘后的叠加</a:t>
            </a:r>
            <a:r>
              <a:rPr lang="zh-CN" altLang="en-US" sz="2400" b="1" dirty="0" smtClean="0"/>
              <a:t>，而图</a:t>
            </a:r>
            <a:r>
              <a:rPr lang="en-US" altLang="zh-CN" sz="2400" b="1" dirty="0" smtClean="0"/>
              <a:t>(e)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经</a:t>
            </a:r>
            <a:r>
              <a:rPr lang="zh-CN" altLang="en-US" sz="2400" b="1" dirty="0" smtClean="0"/>
              <a:t>抽取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D</a:t>
            </a:r>
            <a:r>
              <a:rPr lang="en-US" altLang="zh-CN" sz="2400" b="1" dirty="0" smtClean="0"/>
              <a:t>=3)</a:t>
            </a:r>
            <a:r>
              <a:rPr lang="zh-CN" altLang="en-US" sz="2400" b="1" dirty="0" smtClean="0"/>
              <a:t>后</a:t>
            </a:r>
            <a:r>
              <a:rPr lang="zh-CN" altLang="en-US" sz="2400" b="1" dirty="0"/>
              <a:t>的频谱 </a:t>
            </a:r>
            <a:r>
              <a:rPr lang="en-US" altLang="zh-CN" sz="2400" b="1" i="1" dirty="0" err="1" smtClean="0"/>
              <a:t>X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i="1" baseline="30000" dirty="0" smtClean="0"/>
              <a:t>’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，且</a:t>
            </a:r>
            <a:r>
              <a:rPr lang="zh-CN" altLang="en-US" sz="2400" b="1" dirty="0"/>
              <a:t>有</a:t>
            </a:r>
          </a:p>
        </p:txBody>
      </p:sp>
      <p:pic>
        <p:nvPicPr>
          <p:cNvPr id="6" name="Picture 8" descr="image0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4437063"/>
            <a:ext cx="7345363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163906" y="5321321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</a:t>
            </a:r>
          </a:p>
        </p:txBody>
      </p:sp>
      <p:pic>
        <p:nvPicPr>
          <p:cNvPr id="8" name="Picture 10" descr="image0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7331" y="5451482"/>
            <a:ext cx="32400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63575" y="530232"/>
            <a:ext cx="820609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用正整数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的抽取，以使抽样率降低到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倍的情况。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D</a:t>
            </a:r>
            <a:r>
              <a:rPr lang="zh-CN" altLang="en-US" sz="2400" b="1" dirty="0"/>
              <a:t>称为抽取因子。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63575" y="1852620"/>
            <a:ext cx="490230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一、从</a:t>
            </a:r>
            <a:r>
              <a:rPr lang="zh-CN" altLang="en-US" sz="2400" b="1" dirty="0">
                <a:solidFill>
                  <a:srgbClr val="C00000"/>
                </a:solidFill>
              </a:rPr>
              <a:t>连续时域</a:t>
            </a:r>
            <a:r>
              <a:rPr lang="zh-CN" altLang="en-US" sz="2400" b="1" dirty="0"/>
              <a:t>降低抽样率的分析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38155"/>
            <a:ext cx="51251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二、直接在</a:t>
            </a:r>
            <a:r>
              <a:rPr lang="zh-CN" altLang="en-US" sz="2400" b="1" dirty="0">
                <a:solidFill>
                  <a:srgbClr val="C00000"/>
                </a:solidFill>
              </a:rPr>
              <a:t>序列域</a:t>
            </a:r>
            <a:r>
              <a:rPr lang="zh-CN" altLang="en-US" sz="2400" b="1" dirty="0"/>
              <a:t>用正整数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的抽取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50913" y="1158880"/>
            <a:ext cx="304442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抽取</a:t>
            </a:r>
            <a:r>
              <a:rPr lang="zh-CN" altLang="en-US" sz="2400" b="1" dirty="0"/>
              <a:t>器的时域分析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90115" y="1879605"/>
            <a:ext cx="598914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设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抽样率为 </a:t>
            </a:r>
            <a:r>
              <a:rPr lang="en-US" altLang="zh-CN" sz="2400" b="1" i="1" dirty="0" smtClean="0"/>
              <a:t>f</a:t>
            </a:r>
            <a:r>
              <a:rPr lang="zh-CN" altLang="en-US" sz="2400" b="1" dirty="0" smtClean="0"/>
              <a:t> 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,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x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抽样</a:t>
            </a:r>
            <a:r>
              <a:rPr lang="zh-CN" altLang="en-US" sz="2400" b="1" dirty="0"/>
              <a:t>率为 </a:t>
            </a:r>
            <a:r>
              <a:rPr lang="en-US" altLang="zh-CN" sz="2400" b="1" i="1" dirty="0"/>
              <a:t>f</a:t>
            </a:r>
            <a:r>
              <a:rPr lang="zh-CN" altLang="en-US" sz="2400" b="1" dirty="0"/>
              <a:t> </a:t>
            </a:r>
            <a:r>
              <a:rPr lang="en-US" altLang="zh-CN" sz="2400" b="1" i="1" baseline="-25000" dirty="0"/>
              <a:t>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将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中每隔</a:t>
            </a:r>
            <a:r>
              <a:rPr lang="en-US" altLang="zh-CN" sz="2400" b="1" i="1" dirty="0"/>
              <a:t>D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个抽样点取出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个抽样点，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依次组成</a:t>
            </a:r>
            <a:r>
              <a:rPr lang="zh-CN" altLang="en-US" sz="2400" b="1" dirty="0" smtClean="0"/>
              <a:t>序列</a:t>
            </a:r>
            <a:r>
              <a:rPr lang="en-US" altLang="zh-CN" sz="2400" b="1" i="1" dirty="0" err="1"/>
              <a:t>x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err="1"/>
              <a:t>x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err="1" smtClean="0"/>
              <a:t>Dn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00034" y="2285992"/>
            <a:ext cx="2339102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抽样频率愈低，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则周期延拓的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各频谱分量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靠得愈近。 </a:t>
            </a:r>
          </a:p>
        </p:txBody>
      </p:sp>
      <p:pic>
        <p:nvPicPr>
          <p:cNvPr id="5122" name="Picture 2" descr="E:\DSP程佩青课件\064937-01 数字信号处理教程（第四版）(经典版) 40571-9\CTP\TU\9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365535"/>
            <a:ext cx="5143536" cy="6063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082642" y="1208077"/>
            <a:ext cx="11128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图中</a:t>
            </a:r>
            <a:r>
              <a:rPr lang="zh-CN" altLang="en-US" sz="2400" b="1" dirty="0" smtClean="0"/>
              <a:t>，</a:t>
            </a:r>
            <a:endParaRPr lang="zh-CN" altLang="en-US" sz="2400" b="1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270353"/>
              </p:ext>
            </p:extLst>
          </p:nvPr>
        </p:nvGraphicFramePr>
        <p:xfrm>
          <a:off x="1835696" y="1988840"/>
          <a:ext cx="6048672" cy="667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2070000" imgH="228600" progId="Equation.DSMT4">
                  <p:embed/>
                </p:oleObj>
              </mc:Choice>
              <mc:Fallback>
                <p:oleObj name="Equation" r:id="rId3" imgW="2070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988840"/>
                        <a:ext cx="6048672" cy="667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89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785786" y="714356"/>
            <a:ext cx="553709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33CC"/>
                </a:solidFill>
              </a:rPr>
              <a:t>D-</a:t>
            </a:r>
            <a:r>
              <a:rPr lang="zh-CN" altLang="en-US" sz="2400" b="1" dirty="0">
                <a:solidFill>
                  <a:srgbClr val="0033CC"/>
                </a:solidFill>
              </a:rPr>
              <a:t>抽取器</a:t>
            </a:r>
            <a:r>
              <a:rPr lang="zh-CN" altLang="en-US" sz="2400" b="1" dirty="0"/>
              <a:t>或抽样率压缩器，下抽样器 ：</a:t>
            </a:r>
          </a:p>
        </p:txBody>
      </p:sp>
      <p:pic>
        <p:nvPicPr>
          <p:cNvPr id="3" name="Picture 1" descr="E:\DSP程佩青课件\064937-01 数字信号处理教程（第四版）(经典版) 40571-9\CTP\TU\9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928802"/>
            <a:ext cx="7972698" cy="12144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:\DSP程佩青课件\064937-01 数字信号处理教程（第四版）(经典版) 40571-9\CTP\TU\9t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6417" y="785794"/>
            <a:ext cx="5586948" cy="5553146"/>
          </a:xfrm>
          <a:prstGeom prst="rect">
            <a:avLst/>
          </a:prstGeom>
          <a:noFill/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7675" y="349250"/>
            <a:ext cx="296747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抽取器的频域分析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image0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6238" y="571480"/>
            <a:ext cx="43656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79475" y="1428736"/>
            <a:ext cx="57099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且 </a:t>
            </a:r>
          </a:p>
        </p:txBody>
      </p:sp>
      <p:pic>
        <p:nvPicPr>
          <p:cNvPr id="5" name="Picture 7" descr="image0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1547805"/>
            <a:ext cx="1146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00113" y="2068494"/>
            <a:ext cx="4940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则</a:t>
            </a:r>
          </a:p>
        </p:txBody>
      </p:sp>
      <p:pic>
        <p:nvPicPr>
          <p:cNvPr id="7" name="Picture 9" descr="image0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0" y="2514581"/>
            <a:ext cx="326072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2195513" y="3857628"/>
            <a:ext cx="6481762" cy="2376488"/>
          </a:xfrm>
          <a:prstGeom prst="cloudCallout">
            <a:avLst>
              <a:gd name="adj1" fmla="val 3639"/>
              <a:gd name="adj2" fmla="val -116065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50000"/>
              </a:lnSpc>
            </a:pPr>
            <a:endParaRPr lang="zh-CN" altLang="zh-CN" sz="2400" b="1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843213" y="4454525"/>
            <a:ext cx="7550150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err="1" smtClean="0"/>
              <a:t>x</a:t>
            </a:r>
            <a:r>
              <a:rPr lang="en-US" altLang="zh-CN" sz="2400" b="1" i="1" baseline="-25000" dirty="0" err="1" smtClean="0"/>
              <a:t>d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先将以</a:t>
            </a:r>
            <a:r>
              <a:rPr lang="en-US" altLang="zh-CN" sz="2400" b="1" dirty="0"/>
              <a:t>0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2</a:t>
            </a:r>
            <a:r>
              <a:rPr lang="el-GR" altLang="zh-CN" sz="2400" b="1" dirty="0" smtClean="0"/>
              <a:t>π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, </a:t>
            </a:r>
            <a:r>
              <a:rPr lang="en-US" altLang="zh-CN" sz="2400" b="1" dirty="0" smtClean="0"/>
              <a:t>4</a:t>
            </a:r>
            <a:r>
              <a:rPr lang="el-GR" altLang="zh-CN" sz="2400" b="1" dirty="0" smtClean="0"/>
              <a:t>π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D,…,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2</a:t>
            </a:r>
            <a:r>
              <a:rPr lang="el-GR" altLang="zh-CN" sz="2400" b="1" dirty="0" smtClean="0"/>
              <a:t>π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/</a:t>
            </a:r>
            <a:r>
              <a:rPr lang="en-US" altLang="zh-CN" sz="2400" b="1" i="1" dirty="0" smtClean="0"/>
              <a:t>D</a:t>
            </a:r>
            <a:r>
              <a:rPr lang="zh-CN" altLang="en-US" sz="2400" b="1" dirty="0" smtClean="0"/>
              <a:t>         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移位</a:t>
            </a:r>
            <a:r>
              <a:rPr lang="zh-CN" altLang="en-US" sz="2400" b="1" dirty="0"/>
              <a:t>后，再扩张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倍，将叠加后幅度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 乘以</a:t>
            </a:r>
            <a:r>
              <a:rPr lang="en-US" altLang="zh-CN" sz="2400" b="1" dirty="0"/>
              <a:t>1/</a:t>
            </a:r>
            <a:r>
              <a:rPr lang="en-US" altLang="zh-CN" sz="2400" b="1" i="1" dirty="0"/>
              <a:t>D</a:t>
            </a:r>
            <a:r>
              <a:rPr lang="zh-CN" altLang="en-US" sz="2400" b="1" dirty="0"/>
              <a:t>而得出。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154238"/>
            <a:ext cx="1973617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抽取（</a:t>
            </a:r>
            <a:r>
              <a:rPr lang="en-US" altLang="zh-CN" sz="2400" b="1" i="1">
                <a:solidFill>
                  <a:srgbClr val="990033"/>
                </a:solidFill>
              </a:rPr>
              <a:t>D</a:t>
            </a:r>
            <a:r>
              <a:rPr lang="en-US" altLang="zh-CN" sz="2400" b="1">
                <a:solidFill>
                  <a:srgbClr val="990033"/>
                </a:solidFill>
              </a:rPr>
              <a:t>=2</a:t>
            </a:r>
            <a:r>
              <a:rPr lang="zh-CN" altLang="en-US" sz="2400" b="1">
                <a:solidFill>
                  <a:srgbClr val="990033"/>
                </a:solidFill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后不发生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混叠失真的</a:t>
            </a: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990033"/>
                </a:solidFill>
              </a:rPr>
              <a:t>频谱关系： </a:t>
            </a:r>
          </a:p>
        </p:txBody>
      </p:sp>
      <p:pic>
        <p:nvPicPr>
          <p:cNvPr id="4" name="Picture 1" descr="E:\DSP程佩青课件\064937-01 数字信号处理教程（第四版）(经典版) 40571-9\CTP\TU\9t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357166"/>
            <a:ext cx="5072098" cy="60495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696</TotalTime>
  <Words>441</Words>
  <Application>Microsoft Office PowerPoint</Application>
  <PresentationFormat>全屏显示(4:3)</PresentationFormat>
  <Paragraphs>48</Paragraphs>
  <Slides>14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Concourse</vt:lpstr>
      <vt:lpstr>MathType 6.0 Equation</vt:lpstr>
      <vt:lpstr>                        8.2   用正整数D的抽取                    ——降低抽样率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97</cp:revision>
  <dcterms:created xsi:type="dcterms:W3CDTF">2017-07-17T10:44:10Z</dcterms:created>
  <dcterms:modified xsi:type="dcterms:W3CDTF">2017-09-27T07:18:16Z</dcterms:modified>
</cp:coreProperties>
</file>